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37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27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385292"/>
            <a:ext cx="7415927" cy="3193971"/>
          </a:xfrm>
          <a:prstGeom prst="rect">
            <a:avLst/>
          </a:prstGeom>
          <a:noFill/>
          <a:ln/>
        </p:spPr>
        <p:txBody>
          <a:bodyPr wrap="square" rtlCol="0" anchor="t"/>
          <a:lstStyle/>
          <a:p>
            <a:pPr marL="0" indent="0">
              <a:lnSpc>
                <a:spcPts val="8384"/>
              </a:lnSpc>
              <a:buNone/>
            </a:pPr>
            <a:r>
              <a:rPr lang="en-US" sz="6707" b="1" dirty="0">
                <a:solidFill>
                  <a:srgbClr val="F0F4F1"/>
                </a:solidFill>
                <a:latin typeface="Syne" pitchFamily="34" charset="0"/>
                <a:ea typeface="Syne" pitchFamily="34" charset="-122"/>
                <a:cs typeface="Syne" pitchFamily="34" charset="-120"/>
              </a:rPr>
              <a:t>Introduction to CRM Software</a:t>
            </a:r>
            <a:endParaRPr lang="en-US" sz="6707" dirty="0"/>
          </a:p>
        </p:txBody>
      </p:sp>
      <p:sp>
        <p:nvSpPr>
          <p:cNvPr id="6" name="Text 2"/>
          <p:cNvSpPr/>
          <p:nvPr/>
        </p:nvSpPr>
        <p:spPr>
          <a:xfrm>
            <a:off x="6350437" y="4949547"/>
            <a:ext cx="7415927" cy="1185148"/>
          </a:xfrm>
          <a:prstGeom prst="rect">
            <a:avLst/>
          </a:prstGeom>
          <a:noFill/>
          <a:ln/>
        </p:spPr>
        <p:txBody>
          <a:bodyPr wrap="square" rtlCol="0" anchor="t"/>
          <a:lstStyle/>
          <a:p>
            <a:pPr marL="0" indent="0">
              <a:lnSpc>
                <a:spcPts val="3110"/>
              </a:lnSpc>
              <a:buNone/>
            </a:pPr>
            <a:r>
              <a:rPr lang="en-US" sz="1944" dirty="0">
                <a:solidFill>
                  <a:srgbClr val="D7E5D8"/>
                </a:solidFill>
                <a:latin typeface="Syne" pitchFamily="34" charset="0"/>
                <a:ea typeface="Syne" pitchFamily="34" charset="-122"/>
                <a:cs typeface="Syne" pitchFamily="34" charset="-120"/>
              </a:rPr>
              <a:t>CRM software is a powerful tool that helps businesses manage and improve their customer relationships. It's used by companies of all sizes to optimize sales, marketing, and customer service processes.</a:t>
            </a:r>
            <a:endParaRPr lang="en-US" sz="1944" dirty="0"/>
          </a:p>
        </p:txBody>
      </p:sp>
      <p:sp>
        <p:nvSpPr>
          <p:cNvPr id="9" name="Text 4"/>
          <p:cNvSpPr/>
          <p:nvPr/>
        </p:nvSpPr>
        <p:spPr>
          <a:xfrm>
            <a:off x="6868716" y="6412349"/>
            <a:ext cx="2109668" cy="431959"/>
          </a:xfrm>
          <a:prstGeom prst="rect">
            <a:avLst/>
          </a:prstGeom>
          <a:noFill/>
          <a:ln/>
        </p:spPr>
        <p:txBody>
          <a:bodyPr wrap="none" rtlCol="0" anchor="t"/>
          <a:lstStyle/>
          <a:p>
            <a:pPr marL="0" indent="0" algn="l">
              <a:lnSpc>
                <a:spcPts val="3402"/>
              </a:lnSpc>
              <a:buNone/>
            </a:pPr>
            <a:r>
              <a:rPr lang="en-US" sz="2430" b="1" dirty="0" smtClean="0">
                <a:solidFill>
                  <a:srgbClr val="D7E5D8"/>
                </a:solidFill>
                <a:latin typeface="Syne" pitchFamily="34" charset="0"/>
                <a:ea typeface="Syne" pitchFamily="34" charset="-122"/>
              </a:rPr>
              <a:t>John </a:t>
            </a:r>
            <a:r>
              <a:rPr lang="en-US" sz="2430" b="1" dirty="0" err="1" smtClean="0">
                <a:solidFill>
                  <a:srgbClr val="D7E5D8"/>
                </a:solidFill>
                <a:latin typeface="Syne" pitchFamily="34" charset="0"/>
                <a:ea typeface="Syne" pitchFamily="34" charset="-122"/>
              </a:rPr>
              <a:t>Denge</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534882"/>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9534882"/>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Defining CRM Software</a:t>
            </a:r>
            <a:endParaRPr lang="en-US" sz="3402" dirty="0"/>
          </a:p>
        </p:txBody>
      </p:sp>
      <p:sp>
        <p:nvSpPr>
          <p:cNvPr id="6" name="Text 2"/>
          <p:cNvSpPr/>
          <p:nvPr/>
        </p:nvSpPr>
        <p:spPr>
          <a:xfrm>
            <a:off x="6091238" y="1814513"/>
            <a:ext cx="7934325" cy="829747"/>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stands for Customer Relationship Management. CRM software is designed to centralize and manage all interactions with customers, from initial contact to ongoing support. This enables businesses to understand their customers better and personalize their interactions.</a:t>
            </a:r>
            <a:endParaRPr lang="en-US" sz="1361" dirty="0"/>
          </a:p>
        </p:txBody>
      </p:sp>
      <p:sp>
        <p:nvSpPr>
          <p:cNvPr id="7" name="Shape 3"/>
          <p:cNvSpPr/>
          <p:nvPr/>
        </p:nvSpPr>
        <p:spPr>
          <a:xfrm>
            <a:off x="6091238" y="2838569"/>
            <a:ext cx="7934325" cy="1564005"/>
          </a:xfrm>
          <a:prstGeom prst="roundRect">
            <a:avLst>
              <a:gd name="adj" fmla="val 4972"/>
            </a:avLst>
          </a:prstGeom>
          <a:solidFill>
            <a:srgbClr val="547808"/>
          </a:solidFill>
          <a:ln w="7620">
            <a:solidFill>
              <a:srgbClr val="6D9121"/>
            </a:solidFill>
            <a:prstDash val="solid"/>
          </a:ln>
        </p:spPr>
      </p:sp>
      <p:sp>
        <p:nvSpPr>
          <p:cNvPr id="8" name="Text 4"/>
          <p:cNvSpPr/>
          <p:nvPr/>
        </p:nvSpPr>
        <p:spPr>
          <a:xfrm>
            <a:off x="6271617" y="3018949"/>
            <a:ext cx="4153733"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Customer Management</a:t>
            </a:r>
            <a:endParaRPr lang="en-US" sz="1701" dirty="0"/>
          </a:p>
        </p:txBody>
      </p:sp>
      <p:sp>
        <p:nvSpPr>
          <p:cNvPr id="9" name="Text 5"/>
          <p:cNvSpPr/>
          <p:nvPr/>
        </p:nvSpPr>
        <p:spPr>
          <a:xfrm>
            <a:off x="6271617" y="3392448"/>
            <a:ext cx="7573566" cy="829747"/>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provides a comprehensive view of each customer, including their purchase history, preferences, and interactions with your company. This data helps you to personalize your communications and tailor your offerings.</a:t>
            </a:r>
            <a:endParaRPr lang="en-US" sz="1361" dirty="0"/>
          </a:p>
        </p:txBody>
      </p:sp>
      <p:sp>
        <p:nvSpPr>
          <p:cNvPr id="10" name="Shape 6"/>
          <p:cNvSpPr/>
          <p:nvPr/>
        </p:nvSpPr>
        <p:spPr>
          <a:xfrm>
            <a:off x="6091238" y="4575334"/>
            <a:ext cx="7934325" cy="1287423"/>
          </a:xfrm>
          <a:prstGeom prst="roundRect">
            <a:avLst>
              <a:gd name="adj" fmla="val 6041"/>
            </a:avLst>
          </a:prstGeom>
          <a:solidFill>
            <a:srgbClr val="547808"/>
          </a:solidFill>
          <a:ln w="7620">
            <a:solidFill>
              <a:srgbClr val="6D9121"/>
            </a:solidFill>
            <a:prstDash val="solid"/>
          </a:ln>
        </p:spPr>
      </p:sp>
      <p:sp>
        <p:nvSpPr>
          <p:cNvPr id="11" name="Text 7"/>
          <p:cNvSpPr/>
          <p:nvPr/>
        </p:nvSpPr>
        <p:spPr>
          <a:xfrm>
            <a:off x="6271617" y="4755713"/>
            <a:ext cx="3056215"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Sales Automation</a:t>
            </a:r>
            <a:endParaRPr lang="en-US" sz="1701" dirty="0"/>
          </a:p>
        </p:txBody>
      </p:sp>
      <p:sp>
        <p:nvSpPr>
          <p:cNvPr id="12" name="Text 8"/>
          <p:cNvSpPr/>
          <p:nvPr/>
        </p:nvSpPr>
        <p:spPr>
          <a:xfrm>
            <a:off x="6271617" y="5129213"/>
            <a:ext cx="7573566"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Automating sales tasks such as lead generation, follow-up, and proposal creation allows sales teams to focus on building relationships and closing deals.</a:t>
            </a:r>
            <a:endParaRPr lang="en-US" sz="1361" dirty="0"/>
          </a:p>
        </p:txBody>
      </p:sp>
      <p:sp>
        <p:nvSpPr>
          <p:cNvPr id="13" name="Shape 9"/>
          <p:cNvSpPr/>
          <p:nvPr/>
        </p:nvSpPr>
        <p:spPr>
          <a:xfrm>
            <a:off x="6091238" y="6035516"/>
            <a:ext cx="7934325" cy="1564005"/>
          </a:xfrm>
          <a:prstGeom prst="roundRect">
            <a:avLst>
              <a:gd name="adj" fmla="val 4972"/>
            </a:avLst>
          </a:prstGeom>
          <a:solidFill>
            <a:srgbClr val="547808"/>
          </a:solidFill>
          <a:ln w="7620">
            <a:solidFill>
              <a:srgbClr val="6D9121"/>
            </a:solidFill>
            <a:prstDash val="solid"/>
          </a:ln>
        </p:spPr>
      </p:sp>
      <p:sp>
        <p:nvSpPr>
          <p:cNvPr id="14" name="Text 10"/>
          <p:cNvSpPr/>
          <p:nvPr/>
        </p:nvSpPr>
        <p:spPr>
          <a:xfrm>
            <a:off x="6271617" y="6215896"/>
            <a:ext cx="3863102"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Marketing Automation</a:t>
            </a:r>
            <a:endParaRPr lang="en-US" sz="1701" dirty="0"/>
          </a:p>
        </p:txBody>
      </p:sp>
      <p:sp>
        <p:nvSpPr>
          <p:cNvPr id="15" name="Text 11"/>
          <p:cNvSpPr/>
          <p:nvPr/>
        </p:nvSpPr>
        <p:spPr>
          <a:xfrm>
            <a:off x="6271617" y="6589395"/>
            <a:ext cx="7573566" cy="829747"/>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streamlines marketing campaigns by automating tasks like email marketing, social media engagement, and lead nurturing. This helps you to reach the right customers with the right message at the right time.</a:t>
            </a:r>
            <a:endParaRPr lang="en-US" sz="1361" dirty="0"/>
          </a:p>
        </p:txBody>
      </p:sp>
      <p:sp>
        <p:nvSpPr>
          <p:cNvPr id="16" name="Shape 12"/>
          <p:cNvSpPr/>
          <p:nvPr/>
        </p:nvSpPr>
        <p:spPr>
          <a:xfrm>
            <a:off x="6091238" y="7772281"/>
            <a:ext cx="7934325" cy="1287423"/>
          </a:xfrm>
          <a:prstGeom prst="roundRect">
            <a:avLst>
              <a:gd name="adj" fmla="val 6041"/>
            </a:avLst>
          </a:prstGeom>
          <a:solidFill>
            <a:srgbClr val="547808"/>
          </a:solidFill>
          <a:ln w="7620">
            <a:solidFill>
              <a:srgbClr val="6D9121"/>
            </a:solidFill>
            <a:prstDash val="solid"/>
          </a:ln>
        </p:spPr>
      </p:sp>
      <p:sp>
        <p:nvSpPr>
          <p:cNvPr id="17" name="Text 13"/>
          <p:cNvSpPr/>
          <p:nvPr/>
        </p:nvSpPr>
        <p:spPr>
          <a:xfrm>
            <a:off x="6271617" y="7952661"/>
            <a:ext cx="3067764"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Customer Service</a:t>
            </a:r>
            <a:endParaRPr lang="en-US" sz="1701" dirty="0"/>
          </a:p>
        </p:txBody>
      </p:sp>
      <p:sp>
        <p:nvSpPr>
          <p:cNvPr id="18" name="Text 14"/>
          <p:cNvSpPr/>
          <p:nvPr/>
        </p:nvSpPr>
        <p:spPr>
          <a:xfrm>
            <a:off x="6271617" y="8326160"/>
            <a:ext cx="7573566"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provides tools for managing support tickets, tracking customer issues, and resolving problems quickly and efficiently. This helps to improve customer satisfaction and loyalty.</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23474"/>
            <a:ext cx="7934325" cy="1080135"/>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Key Features of CRM Software</a:t>
            </a:r>
            <a:endParaRPr lang="en-US" sz="3402" dirty="0"/>
          </a:p>
        </p:txBody>
      </p:sp>
      <p:sp>
        <p:nvSpPr>
          <p:cNvPr id="6" name="Text 2"/>
          <p:cNvSpPr/>
          <p:nvPr/>
        </p:nvSpPr>
        <p:spPr>
          <a:xfrm>
            <a:off x="604837" y="2462808"/>
            <a:ext cx="7934325"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includes several key features that help businesses achieve their customer relationship management goals.</a:t>
            </a:r>
            <a:endParaRPr lang="en-US" sz="1361" dirty="0"/>
          </a:p>
        </p:txBody>
      </p:sp>
      <p:sp>
        <p:nvSpPr>
          <p:cNvPr id="7" name="Shape 3"/>
          <p:cNvSpPr/>
          <p:nvPr/>
        </p:nvSpPr>
        <p:spPr>
          <a:xfrm>
            <a:off x="604837" y="3404592"/>
            <a:ext cx="388739" cy="388739"/>
          </a:xfrm>
          <a:prstGeom prst="roundRect">
            <a:avLst>
              <a:gd name="adj" fmla="val 20006"/>
            </a:avLst>
          </a:prstGeom>
          <a:solidFill>
            <a:srgbClr val="547808"/>
          </a:solidFill>
          <a:ln w="7620">
            <a:solidFill>
              <a:srgbClr val="6D9121"/>
            </a:solidFill>
            <a:prstDash val="solid"/>
          </a:ln>
        </p:spPr>
      </p:sp>
      <p:sp>
        <p:nvSpPr>
          <p:cNvPr id="8" name="Text 4"/>
          <p:cNvSpPr/>
          <p:nvPr/>
        </p:nvSpPr>
        <p:spPr>
          <a:xfrm>
            <a:off x="730568" y="3469362"/>
            <a:ext cx="137160" cy="259199"/>
          </a:xfrm>
          <a:prstGeom prst="rect">
            <a:avLst/>
          </a:prstGeom>
          <a:noFill/>
          <a:ln/>
        </p:spPr>
        <p:txBody>
          <a:bodyPr wrap="none" rtlCol="0" anchor="t"/>
          <a:lstStyle/>
          <a:p>
            <a:pPr marL="0" indent="0" algn="ctr">
              <a:lnSpc>
                <a:spcPts val="2041"/>
              </a:lnSpc>
              <a:buNone/>
            </a:pPr>
            <a:r>
              <a:rPr lang="en-US" sz="2041" b="1" dirty="0">
                <a:solidFill>
                  <a:srgbClr val="D7E5D8"/>
                </a:solidFill>
                <a:latin typeface="Syne" pitchFamily="34" charset="0"/>
                <a:ea typeface="Syne" pitchFamily="34" charset="-122"/>
                <a:cs typeface="Syne" pitchFamily="34" charset="-120"/>
              </a:rPr>
              <a:t>1</a:t>
            </a:r>
            <a:endParaRPr lang="en-US" sz="2041" dirty="0"/>
          </a:p>
        </p:txBody>
      </p:sp>
      <p:sp>
        <p:nvSpPr>
          <p:cNvPr id="9" name="Text 5"/>
          <p:cNvSpPr/>
          <p:nvPr/>
        </p:nvSpPr>
        <p:spPr>
          <a:xfrm>
            <a:off x="1166336" y="3404592"/>
            <a:ext cx="3858339"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Contact Management</a:t>
            </a:r>
            <a:endParaRPr lang="en-US" sz="1701" dirty="0"/>
          </a:p>
        </p:txBody>
      </p:sp>
      <p:sp>
        <p:nvSpPr>
          <p:cNvPr id="10" name="Text 6"/>
          <p:cNvSpPr/>
          <p:nvPr/>
        </p:nvSpPr>
        <p:spPr>
          <a:xfrm>
            <a:off x="1166336" y="3778091"/>
            <a:ext cx="7372826"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Centralized database for storing and managing customer information.</a:t>
            </a:r>
            <a:endParaRPr lang="en-US" sz="1361" dirty="0"/>
          </a:p>
        </p:txBody>
      </p:sp>
      <p:sp>
        <p:nvSpPr>
          <p:cNvPr id="11" name="Shape 7"/>
          <p:cNvSpPr/>
          <p:nvPr/>
        </p:nvSpPr>
        <p:spPr>
          <a:xfrm>
            <a:off x="604837" y="4421743"/>
            <a:ext cx="388739" cy="388739"/>
          </a:xfrm>
          <a:prstGeom prst="roundRect">
            <a:avLst>
              <a:gd name="adj" fmla="val 20006"/>
            </a:avLst>
          </a:prstGeom>
          <a:solidFill>
            <a:srgbClr val="547808"/>
          </a:solidFill>
          <a:ln w="7620">
            <a:solidFill>
              <a:srgbClr val="6D9121"/>
            </a:solidFill>
            <a:prstDash val="solid"/>
          </a:ln>
        </p:spPr>
      </p:sp>
      <p:sp>
        <p:nvSpPr>
          <p:cNvPr id="12" name="Text 8"/>
          <p:cNvSpPr/>
          <p:nvPr/>
        </p:nvSpPr>
        <p:spPr>
          <a:xfrm>
            <a:off x="669131" y="4486513"/>
            <a:ext cx="260033" cy="259199"/>
          </a:xfrm>
          <a:prstGeom prst="rect">
            <a:avLst/>
          </a:prstGeom>
          <a:noFill/>
          <a:ln/>
        </p:spPr>
        <p:txBody>
          <a:bodyPr wrap="none" rtlCol="0" anchor="t"/>
          <a:lstStyle/>
          <a:p>
            <a:pPr marL="0" indent="0" algn="ctr">
              <a:lnSpc>
                <a:spcPts val="2041"/>
              </a:lnSpc>
              <a:buNone/>
            </a:pPr>
            <a:r>
              <a:rPr lang="en-US" sz="2041" b="1" dirty="0">
                <a:solidFill>
                  <a:srgbClr val="D7E5D8"/>
                </a:solidFill>
                <a:latin typeface="Syne" pitchFamily="34" charset="0"/>
                <a:ea typeface="Syne" pitchFamily="34" charset="-122"/>
                <a:cs typeface="Syne" pitchFamily="34" charset="-120"/>
              </a:rPr>
              <a:t>2</a:t>
            </a:r>
            <a:endParaRPr lang="en-US" sz="2041" dirty="0"/>
          </a:p>
        </p:txBody>
      </p:sp>
      <p:sp>
        <p:nvSpPr>
          <p:cNvPr id="13" name="Text 9"/>
          <p:cNvSpPr/>
          <p:nvPr/>
        </p:nvSpPr>
        <p:spPr>
          <a:xfrm>
            <a:off x="1166336" y="4421743"/>
            <a:ext cx="4786193"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Sales Pipeline Management</a:t>
            </a:r>
            <a:endParaRPr lang="en-US" sz="1701" dirty="0"/>
          </a:p>
        </p:txBody>
      </p:sp>
      <p:sp>
        <p:nvSpPr>
          <p:cNvPr id="14" name="Text 10"/>
          <p:cNvSpPr/>
          <p:nvPr/>
        </p:nvSpPr>
        <p:spPr>
          <a:xfrm>
            <a:off x="1166336" y="4795242"/>
            <a:ext cx="7372826"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Track the progress of sales opportunities and manage your sales pipeline effectively.</a:t>
            </a:r>
            <a:endParaRPr lang="en-US" sz="1361" dirty="0"/>
          </a:p>
        </p:txBody>
      </p:sp>
      <p:sp>
        <p:nvSpPr>
          <p:cNvPr id="15" name="Shape 11"/>
          <p:cNvSpPr/>
          <p:nvPr/>
        </p:nvSpPr>
        <p:spPr>
          <a:xfrm>
            <a:off x="604837" y="5438894"/>
            <a:ext cx="388739" cy="388739"/>
          </a:xfrm>
          <a:prstGeom prst="roundRect">
            <a:avLst>
              <a:gd name="adj" fmla="val 20006"/>
            </a:avLst>
          </a:prstGeom>
          <a:solidFill>
            <a:srgbClr val="547808"/>
          </a:solidFill>
          <a:ln w="7620">
            <a:solidFill>
              <a:srgbClr val="6D9121"/>
            </a:solidFill>
            <a:prstDash val="solid"/>
          </a:ln>
        </p:spPr>
      </p:sp>
      <p:sp>
        <p:nvSpPr>
          <p:cNvPr id="16" name="Text 12"/>
          <p:cNvSpPr/>
          <p:nvPr/>
        </p:nvSpPr>
        <p:spPr>
          <a:xfrm>
            <a:off x="662464" y="5503664"/>
            <a:ext cx="273487" cy="259199"/>
          </a:xfrm>
          <a:prstGeom prst="rect">
            <a:avLst/>
          </a:prstGeom>
          <a:noFill/>
          <a:ln/>
        </p:spPr>
        <p:txBody>
          <a:bodyPr wrap="none" rtlCol="0" anchor="t"/>
          <a:lstStyle/>
          <a:p>
            <a:pPr marL="0" indent="0" algn="ctr">
              <a:lnSpc>
                <a:spcPts val="2041"/>
              </a:lnSpc>
              <a:buNone/>
            </a:pPr>
            <a:r>
              <a:rPr lang="en-US" sz="2041" b="1" dirty="0">
                <a:solidFill>
                  <a:srgbClr val="D7E5D8"/>
                </a:solidFill>
                <a:latin typeface="Syne" pitchFamily="34" charset="0"/>
                <a:ea typeface="Syne" pitchFamily="34" charset="-122"/>
                <a:cs typeface="Syne" pitchFamily="34" charset="-120"/>
              </a:rPr>
              <a:t>3</a:t>
            </a:r>
            <a:endParaRPr lang="en-US" sz="2041" dirty="0"/>
          </a:p>
        </p:txBody>
      </p:sp>
      <p:sp>
        <p:nvSpPr>
          <p:cNvPr id="17" name="Text 13"/>
          <p:cNvSpPr/>
          <p:nvPr/>
        </p:nvSpPr>
        <p:spPr>
          <a:xfrm>
            <a:off x="1166336" y="5438894"/>
            <a:ext cx="3863102"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Marketing Automation</a:t>
            </a:r>
            <a:endParaRPr lang="en-US" sz="1701" dirty="0"/>
          </a:p>
        </p:txBody>
      </p:sp>
      <p:sp>
        <p:nvSpPr>
          <p:cNvPr id="18" name="Text 14"/>
          <p:cNvSpPr/>
          <p:nvPr/>
        </p:nvSpPr>
        <p:spPr>
          <a:xfrm>
            <a:off x="1166336" y="5812393"/>
            <a:ext cx="7372826"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Automate marketing tasks such as email campaigns, social media updates, and lead nurturing.</a:t>
            </a:r>
            <a:endParaRPr lang="en-US" sz="1361" dirty="0"/>
          </a:p>
        </p:txBody>
      </p:sp>
      <p:sp>
        <p:nvSpPr>
          <p:cNvPr id="19" name="Shape 15"/>
          <p:cNvSpPr/>
          <p:nvPr/>
        </p:nvSpPr>
        <p:spPr>
          <a:xfrm>
            <a:off x="604837" y="6456045"/>
            <a:ext cx="388739" cy="388739"/>
          </a:xfrm>
          <a:prstGeom prst="roundRect">
            <a:avLst>
              <a:gd name="adj" fmla="val 20006"/>
            </a:avLst>
          </a:prstGeom>
          <a:solidFill>
            <a:srgbClr val="547808"/>
          </a:solidFill>
          <a:ln w="7620">
            <a:solidFill>
              <a:srgbClr val="6D9121"/>
            </a:solidFill>
            <a:prstDash val="solid"/>
          </a:ln>
        </p:spPr>
      </p:sp>
      <p:sp>
        <p:nvSpPr>
          <p:cNvPr id="20" name="Text 16"/>
          <p:cNvSpPr/>
          <p:nvPr/>
        </p:nvSpPr>
        <p:spPr>
          <a:xfrm>
            <a:off x="657344" y="6520815"/>
            <a:ext cx="283607" cy="259199"/>
          </a:xfrm>
          <a:prstGeom prst="rect">
            <a:avLst/>
          </a:prstGeom>
          <a:noFill/>
          <a:ln/>
        </p:spPr>
        <p:txBody>
          <a:bodyPr wrap="none" rtlCol="0" anchor="t"/>
          <a:lstStyle/>
          <a:p>
            <a:pPr marL="0" indent="0" algn="ctr">
              <a:lnSpc>
                <a:spcPts val="2041"/>
              </a:lnSpc>
              <a:buNone/>
            </a:pPr>
            <a:r>
              <a:rPr lang="en-US" sz="2041" b="1" dirty="0">
                <a:solidFill>
                  <a:srgbClr val="D7E5D8"/>
                </a:solidFill>
                <a:latin typeface="Syne" pitchFamily="34" charset="0"/>
                <a:ea typeface="Syne" pitchFamily="34" charset="-122"/>
                <a:cs typeface="Syne" pitchFamily="34" charset="-120"/>
              </a:rPr>
              <a:t>4</a:t>
            </a:r>
            <a:endParaRPr lang="en-US" sz="2041" dirty="0"/>
          </a:p>
        </p:txBody>
      </p:sp>
      <p:sp>
        <p:nvSpPr>
          <p:cNvPr id="21" name="Text 17"/>
          <p:cNvSpPr/>
          <p:nvPr/>
        </p:nvSpPr>
        <p:spPr>
          <a:xfrm>
            <a:off x="1166336" y="6456045"/>
            <a:ext cx="4703445"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Customer Service Ticketing</a:t>
            </a:r>
            <a:endParaRPr lang="en-US" sz="1701" dirty="0"/>
          </a:p>
        </p:txBody>
      </p:sp>
      <p:sp>
        <p:nvSpPr>
          <p:cNvPr id="22" name="Text 18"/>
          <p:cNvSpPr/>
          <p:nvPr/>
        </p:nvSpPr>
        <p:spPr>
          <a:xfrm>
            <a:off x="1166336" y="6829544"/>
            <a:ext cx="7372826"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Manage customer support requests, track issues, and provide timely resolutions.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855345" y="673656"/>
            <a:ext cx="12919710" cy="1527572"/>
          </a:xfrm>
          <a:prstGeom prst="rect">
            <a:avLst/>
          </a:prstGeom>
          <a:noFill/>
          <a:ln/>
        </p:spPr>
        <p:txBody>
          <a:bodyPr wrap="square" rtlCol="0" anchor="t"/>
          <a:lstStyle/>
          <a:p>
            <a:pPr marL="0" indent="0">
              <a:lnSpc>
                <a:spcPts val="6014"/>
              </a:lnSpc>
              <a:buNone/>
            </a:pPr>
            <a:r>
              <a:rPr lang="en-US" sz="4811" b="1" dirty="0">
                <a:solidFill>
                  <a:srgbClr val="F0F4F1"/>
                </a:solidFill>
                <a:latin typeface="Syne" pitchFamily="34" charset="0"/>
                <a:ea typeface="Syne" pitchFamily="34" charset="-122"/>
                <a:cs typeface="Syne" pitchFamily="34" charset="-120"/>
              </a:rPr>
              <a:t>Benefits of Implementing CRM Software</a:t>
            </a:r>
            <a:endParaRPr lang="en-US" sz="4811" dirty="0"/>
          </a:p>
        </p:txBody>
      </p:sp>
      <p:sp>
        <p:nvSpPr>
          <p:cNvPr id="5" name="Text 2"/>
          <p:cNvSpPr/>
          <p:nvPr/>
        </p:nvSpPr>
        <p:spPr>
          <a:xfrm>
            <a:off x="855345" y="2689979"/>
            <a:ext cx="12919710" cy="391001"/>
          </a:xfrm>
          <a:prstGeom prst="rect">
            <a:avLst/>
          </a:prstGeom>
          <a:noFill/>
          <a:ln/>
        </p:spPr>
        <p:txBody>
          <a:bodyPr wrap="none" rtlCol="0" anchor="t"/>
          <a:lstStyle/>
          <a:p>
            <a:pPr marL="0" indent="0">
              <a:lnSpc>
                <a:spcPts val="3079"/>
              </a:lnSpc>
              <a:buNone/>
            </a:pPr>
            <a:r>
              <a:rPr lang="en-US" sz="1924" dirty="0">
                <a:solidFill>
                  <a:srgbClr val="D7E5D8"/>
                </a:solidFill>
                <a:latin typeface="Syne" pitchFamily="34" charset="0"/>
                <a:ea typeface="Syne" pitchFamily="34" charset="-122"/>
                <a:cs typeface="Syne" pitchFamily="34" charset="-120"/>
              </a:rPr>
              <a:t>Implementing CRM software can have a transformative impact on your business operations.</a:t>
            </a:r>
            <a:endParaRPr lang="en-US" sz="1924" dirty="0"/>
          </a:p>
        </p:txBody>
      </p:sp>
      <p:sp>
        <p:nvSpPr>
          <p:cNvPr id="6" name="Text 3"/>
          <p:cNvSpPr/>
          <p:nvPr/>
        </p:nvSpPr>
        <p:spPr>
          <a:xfrm>
            <a:off x="855345" y="3600212"/>
            <a:ext cx="3908584" cy="1145500"/>
          </a:xfrm>
          <a:prstGeom prst="rect">
            <a:avLst/>
          </a:prstGeom>
          <a:noFill/>
          <a:ln/>
        </p:spPr>
        <p:txBody>
          <a:bodyPr wrap="square" rtlCol="0" anchor="t"/>
          <a:lstStyle/>
          <a:p>
            <a:pPr marL="0" indent="0">
              <a:lnSpc>
                <a:spcPts val="3007"/>
              </a:lnSpc>
              <a:buNone/>
            </a:pPr>
            <a:r>
              <a:rPr lang="en-US" sz="2406" b="1" dirty="0">
                <a:solidFill>
                  <a:srgbClr val="F0F4F1"/>
                </a:solidFill>
                <a:latin typeface="Syne" pitchFamily="34" charset="0"/>
                <a:ea typeface="Syne" pitchFamily="34" charset="-122"/>
                <a:cs typeface="Syne" pitchFamily="34" charset="-120"/>
              </a:rPr>
              <a:t>Improved Customer Relationships</a:t>
            </a:r>
            <a:endParaRPr lang="en-US" sz="2406" dirty="0"/>
          </a:p>
        </p:txBody>
      </p:sp>
      <p:sp>
        <p:nvSpPr>
          <p:cNvPr id="7" name="Text 4"/>
          <p:cNvSpPr/>
          <p:nvPr/>
        </p:nvSpPr>
        <p:spPr>
          <a:xfrm>
            <a:off x="855345" y="4990028"/>
            <a:ext cx="3908584" cy="2346008"/>
          </a:xfrm>
          <a:prstGeom prst="rect">
            <a:avLst/>
          </a:prstGeom>
          <a:noFill/>
          <a:ln/>
        </p:spPr>
        <p:txBody>
          <a:bodyPr wrap="square" rtlCol="0" anchor="t"/>
          <a:lstStyle/>
          <a:p>
            <a:pPr marL="0" indent="0">
              <a:lnSpc>
                <a:spcPts val="3079"/>
              </a:lnSpc>
              <a:buNone/>
            </a:pPr>
            <a:r>
              <a:rPr lang="en-US" sz="1924" dirty="0">
                <a:solidFill>
                  <a:srgbClr val="D7E5D8"/>
                </a:solidFill>
                <a:latin typeface="Syne" pitchFamily="34" charset="0"/>
                <a:ea typeface="Syne" pitchFamily="34" charset="-122"/>
                <a:cs typeface="Syne" pitchFamily="34" charset="-120"/>
              </a:rPr>
              <a:t>By providing a comprehensive view of customer interactions and preferences, CRM software allows you to personalize your communications and tailor your offerings to meet individual needs.</a:t>
            </a:r>
            <a:endParaRPr lang="en-US" sz="1924" dirty="0"/>
          </a:p>
        </p:txBody>
      </p:sp>
      <p:sp>
        <p:nvSpPr>
          <p:cNvPr id="8" name="Text 5"/>
          <p:cNvSpPr/>
          <p:nvPr/>
        </p:nvSpPr>
        <p:spPr>
          <a:xfrm>
            <a:off x="5367814" y="3600212"/>
            <a:ext cx="3908584" cy="763667"/>
          </a:xfrm>
          <a:prstGeom prst="rect">
            <a:avLst/>
          </a:prstGeom>
          <a:noFill/>
          <a:ln/>
        </p:spPr>
        <p:txBody>
          <a:bodyPr wrap="square" rtlCol="0" anchor="t"/>
          <a:lstStyle/>
          <a:p>
            <a:pPr marL="0" indent="0">
              <a:lnSpc>
                <a:spcPts val="3007"/>
              </a:lnSpc>
              <a:buNone/>
            </a:pPr>
            <a:r>
              <a:rPr lang="en-US" sz="2406" b="1" dirty="0">
                <a:solidFill>
                  <a:srgbClr val="F0F4F1"/>
                </a:solidFill>
                <a:latin typeface="Syne" pitchFamily="34" charset="0"/>
                <a:ea typeface="Syne" pitchFamily="34" charset="-122"/>
                <a:cs typeface="Syne" pitchFamily="34" charset="-120"/>
              </a:rPr>
              <a:t>Increased Efficiency</a:t>
            </a:r>
            <a:endParaRPr lang="en-US" sz="2406" dirty="0"/>
          </a:p>
        </p:txBody>
      </p:sp>
      <p:sp>
        <p:nvSpPr>
          <p:cNvPr id="9" name="Text 6"/>
          <p:cNvSpPr/>
          <p:nvPr/>
        </p:nvSpPr>
        <p:spPr>
          <a:xfrm>
            <a:off x="5367814" y="4608195"/>
            <a:ext cx="3908584" cy="1955006"/>
          </a:xfrm>
          <a:prstGeom prst="rect">
            <a:avLst/>
          </a:prstGeom>
          <a:noFill/>
          <a:ln/>
        </p:spPr>
        <p:txBody>
          <a:bodyPr wrap="square" rtlCol="0" anchor="t"/>
          <a:lstStyle/>
          <a:p>
            <a:pPr marL="0" indent="0">
              <a:lnSpc>
                <a:spcPts val="3079"/>
              </a:lnSpc>
              <a:buNone/>
            </a:pPr>
            <a:r>
              <a:rPr lang="en-US" sz="1924" dirty="0">
                <a:solidFill>
                  <a:srgbClr val="D7E5D8"/>
                </a:solidFill>
                <a:latin typeface="Syne" pitchFamily="34" charset="0"/>
                <a:ea typeface="Syne" pitchFamily="34" charset="-122"/>
                <a:cs typeface="Syne" pitchFamily="34" charset="-120"/>
              </a:rPr>
              <a:t>Automating tasks such as lead generation, follow-up, and customer support reduces manual work, freeing up employees to focus on higher-value activities.</a:t>
            </a:r>
            <a:endParaRPr lang="en-US" sz="1924" dirty="0"/>
          </a:p>
        </p:txBody>
      </p:sp>
      <p:sp>
        <p:nvSpPr>
          <p:cNvPr id="10" name="Text 7"/>
          <p:cNvSpPr/>
          <p:nvPr/>
        </p:nvSpPr>
        <p:spPr>
          <a:xfrm>
            <a:off x="9880283" y="3600212"/>
            <a:ext cx="3908584" cy="1145500"/>
          </a:xfrm>
          <a:prstGeom prst="rect">
            <a:avLst/>
          </a:prstGeom>
          <a:noFill/>
          <a:ln/>
        </p:spPr>
        <p:txBody>
          <a:bodyPr wrap="square" rtlCol="0" anchor="t"/>
          <a:lstStyle/>
          <a:p>
            <a:pPr marL="0" indent="0">
              <a:lnSpc>
                <a:spcPts val="3007"/>
              </a:lnSpc>
              <a:buNone/>
            </a:pPr>
            <a:r>
              <a:rPr lang="en-US" sz="2406" b="1" dirty="0">
                <a:solidFill>
                  <a:srgbClr val="F0F4F1"/>
                </a:solidFill>
                <a:latin typeface="Syne" pitchFamily="34" charset="0"/>
                <a:ea typeface="Syne" pitchFamily="34" charset="-122"/>
                <a:cs typeface="Syne" pitchFamily="34" charset="-120"/>
              </a:rPr>
              <a:t>Enhanced Decision-Making</a:t>
            </a:r>
            <a:endParaRPr lang="en-US" sz="2406" dirty="0"/>
          </a:p>
        </p:txBody>
      </p:sp>
      <p:sp>
        <p:nvSpPr>
          <p:cNvPr id="11" name="Text 8"/>
          <p:cNvSpPr/>
          <p:nvPr/>
        </p:nvSpPr>
        <p:spPr>
          <a:xfrm>
            <a:off x="9880283" y="4990028"/>
            <a:ext cx="3908584" cy="1955006"/>
          </a:xfrm>
          <a:prstGeom prst="rect">
            <a:avLst/>
          </a:prstGeom>
          <a:noFill/>
          <a:ln/>
        </p:spPr>
        <p:txBody>
          <a:bodyPr wrap="square" rtlCol="0" anchor="t"/>
          <a:lstStyle/>
          <a:p>
            <a:pPr marL="0" indent="0">
              <a:lnSpc>
                <a:spcPts val="3079"/>
              </a:lnSpc>
              <a:buNone/>
            </a:pPr>
            <a:r>
              <a:rPr lang="en-US" sz="1924" dirty="0">
                <a:solidFill>
                  <a:srgbClr val="D7E5D8"/>
                </a:solidFill>
                <a:latin typeface="Syne" pitchFamily="34" charset="0"/>
                <a:ea typeface="Syne" pitchFamily="34" charset="-122"/>
                <a:cs typeface="Syne" pitchFamily="34" charset="-120"/>
              </a:rPr>
              <a:t>CRM software provides real-time data and analytics that can be used to identify trends, understand customer behavior, and make informed decisions.</a:t>
            </a:r>
            <a:endParaRPr lang="en-US" sz="192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727472"/>
            <a:ext cx="7934325" cy="1620203"/>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Improved Customer Engagement and Retention</a:t>
            </a:r>
            <a:endParaRPr lang="en-US" sz="3402" dirty="0"/>
          </a:p>
        </p:txBody>
      </p:sp>
      <p:sp>
        <p:nvSpPr>
          <p:cNvPr id="6" name="Text 2"/>
          <p:cNvSpPr/>
          <p:nvPr/>
        </p:nvSpPr>
        <p:spPr>
          <a:xfrm>
            <a:off x="604837" y="2606873"/>
            <a:ext cx="7934325"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enables businesses to build stronger relationships with customers by providing personalized experiences and improving customer satisfaction.</a:t>
            </a:r>
            <a:endParaRPr lang="en-US" sz="1361" dirty="0"/>
          </a:p>
        </p:txBody>
      </p:sp>
      <p:pic>
        <p:nvPicPr>
          <p:cNvPr id="7" name="Image 2" descr="preencoded.png"/>
          <p:cNvPicPr>
            <a:picLocks noChangeAspect="1"/>
          </p:cNvPicPr>
          <p:nvPr/>
        </p:nvPicPr>
        <p:blipFill>
          <a:blip r:embed="rId5"/>
          <a:stretch>
            <a:fillRect/>
          </a:stretch>
        </p:blipFill>
        <p:spPr>
          <a:xfrm>
            <a:off x="604837" y="3354348"/>
            <a:ext cx="864037" cy="1382554"/>
          </a:xfrm>
          <a:prstGeom prst="rect">
            <a:avLst/>
          </a:prstGeom>
        </p:spPr>
      </p:pic>
      <p:sp>
        <p:nvSpPr>
          <p:cNvPr id="8" name="Text 3"/>
          <p:cNvSpPr/>
          <p:nvPr/>
        </p:nvSpPr>
        <p:spPr>
          <a:xfrm>
            <a:off x="1728073" y="3527108"/>
            <a:ext cx="5306616"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Personalized Communications</a:t>
            </a:r>
            <a:endParaRPr lang="en-US" sz="1701" dirty="0"/>
          </a:p>
        </p:txBody>
      </p:sp>
      <p:sp>
        <p:nvSpPr>
          <p:cNvPr id="9" name="Text 4"/>
          <p:cNvSpPr/>
          <p:nvPr/>
        </p:nvSpPr>
        <p:spPr>
          <a:xfrm>
            <a:off x="1728073" y="3900607"/>
            <a:ext cx="6811089" cy="553164"/>
          </a:xfrm>
          <a:prstGeom prst="rect">
            <a:avLst/>
          </a:prstGeom>
          <a:noFill/>
          <a:ln/>
        </p:spPr>
        <p:txBody>
          <a:bodyPr wrap="squar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CRM software allows you to segment your customers based on their preferences and send them targeted messages.</a:t>
            </a:r>
            <a:endParaRPr lang="en-US" sz="1361" dirty="0"/>
          </a:p>
        </p:txBody>
      </p:sp>
      <p:pic>
        <p:nvPicPr>
          <p:cNvPr id="10" name="Image 3" descr="preencoded.png"/>
          <p:cNvPicPr>
            <a:picLocks noChangeAspect="1"/>
          </p:cNvPicPr>
          <p:nvPr/>
        </p:nvPicPr>
        <p:blipFill>
          <a:blip r:embed="rId6"/>
          <a:stretch>
            <a:fillRect/>
          </a:stretch>
        </p:blipFill>
        <p:spPr>
          <a:xfrm>
            <a:off x="604837" y="4736902"/>
            <a:ext cx="864037" cy="1382554"/>
          </a:xfrm>
          <a:prstGeom prst="rect">
            <a:avLst/>
          </a:prstGeom>
        </p:spPr>
      </p:pic>
      <p:sp>
        <p:nvSpPr>
          <p:cNvPr id="11" name="Text 5"/>
          <p:cNvSpPr/>
          <p:nvPr/>
        </p:nvSpPr>
        <p:spPr>
          <a:xfrm>
            <a:off x="1728073" y="4909661"/>
            <a:ext cx="3106698"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Proactive Support</a:t>
            </a:r>
            <a:endParaRPr lang="en-US" sz="1701" dirty="0"/>
          </a:p>
        </p:txBody>
      </p:sp>
      <p:sp>
        <p:nvSpPr>
          <p:cNvPr id="12" name="Text 6"/>
          <p:cNvSpPr/>
          <p:nvPr/>
        </p:nvSpPr>
        <p:spPr>
          <a:xfrm>
            <a:off x="1728073" y="5283160"/>
            <a:ext cx="6811089" cy="553164"/>
          </a:xfrm>
          <a:prstGeom prst="rect">
            <a:avLst/>
          </a:prstGeom>
          <a:noFill/>
          <a:ln/>
        </p:spPr>
        <p:txBody>
          <a:bodyPr wrap="squar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CRM software can be used to identify customer issues before they escalate and provide proactive support.</a:t>
            </a:r>
            <a:endParaRPr lang="en-US" sz="1361" dirty="0"/>
          </a:p>
        </p:txBody>
      </p:sp>
      <p:pic>
        <p:nvPicPr>
          <p:cNvPr id="13" name="Image 4" descr="preencoded.png"/>
          <p:cNvPicPr>
            <a:picLocks noChangeAspect="1"/>
          </p:cNvPicPr>
          <p:nvPr/>
        </p:nvPicPr>
        <p:blipFill>
          <a:blip r:embed="rId7"/>
          <a:stretch>
            <a:fillRect/>
          </a:stretch>
        </p:blipFill>
        <p:spPr>
          <a:xfrm>
            <a:off x="604837" y="6119455"/>
            <a:ext cx="864037" cy="1382554"/>
          </a:xfrm>
          <a:prstGeom prst="rect">
            <a:avLst/>
          </a:prstGeom>
        </p:spPr>
      </p:pic>
      <p:sp>
        <p:nvSpPr>
          <p:cNvPr id="14" name="Text 7"/>
          <p:cNvSpPr/>
          <p:nvPr/>
        </p:nvSpPr>
        <p:spPr>
          <a:xfrm>
            <a:off x="1728073" y="6292215"/>
            <a:ext cx="3577114"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Customer Feedback</a:t>
            </a:r>
            <a:endParaRPr lang="en-US" sz="1701" dirty="0"/>
          </a:p>
        </p:txBody>
      </p:sp>
      <p:sp>
        <p:nvSpPr>
          <p:cNvPr id="15" name="Text 8"/>
          <p:cNvSpPr/>
          <p:nvPr/>
        </p:nvSpPr>
        <p:spPr>
          <a:xfrm>
            <a:off x="1728073" y="6665714"/>
            <a:ext cx="6811089" cy="553164"/>
          </a:xfrm>
          <a:prstGeom prst="rect">
            <a:avLst/>
          </a:prstGeom>
          <a:noFill/>
          <a:ln/>
        </p:spPr>
        <p:txBody>
          <a:bodyPr wrap="squar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CRM software provides tools for collecting customer feedback and using it to improve your products and services.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374338"/>
            <a:ext cx="7934325" cy="1080135"/>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Enhanced Sales and Marketing Efficiency</a:t>
            </a:r>
            <a:endParaRPr lang="en-US" sz="3402" dirty="0"/>
          </a:p>
        </p:txBody>
      </p:sp>
      <p:sp>
        <p:nvSpPr>
          <p:cNvPr id="6" name="Text 2"/>
          <p:cNvSpPr/>
          <p:nvPr/>
        </p:nvSpPr>
        <p:spPr>
          <a:xfrm>
            <a:off x="6091238" y="2713673"/>
            <a:ext cx="7934325"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streamlines sales and marketing processes, resulting in improved efficiency and increased productivity.</a:t>
            </a:r>
            <a:endParaRPr lang="en-US" sz="1361" dirty="0"/>
          </a:p>
        </p:txBody>
      </p:sp>
      <p:sp>
        <p:nvSpPr>
          <p:cNvPr id="7" name="Shape 3"/>
          <p:cNvSpPr/>
          <p:nvPr/>
        </p:nvSpPr>
        <p:spPr>
          <a:xfrm>
            <a:off x="6091238" y="3461147"/>
            <a:ext cx="7934325" cy="3394115"/>
          </a:xfrm>
          <a:prstGeom prst="roundRect">
            <a:avLst>
              <a:gd name="adj" fmla="val 2291"/>
            </a:avLst>
          </a:prstGeom>
          <a:noFill/>
          <a:ln w="7620">
            <a:solidFill>
              <a:srgbClr val="FFFFFF">
                <a:alpha val="24000"/>
              </a:srgbClr>
            </a:solidFill>
            <a:prstDash val="solid"/>
          </a:ln>
        </p:spPr>
      </p:sp>
      <p:sp>
        <p:nvSpPr>
          <p:cNvPr id="8" name="Shape 4"/>
          <p:cNvSpPr/>
          <p:nvPr/>
        </p:nvSpPr>
        <p:spPr>
          <a:xfrm>
            <a:off x="6098857" y="3468767"/>
            <a:ext cx="7919085" cy="775573"/>
          </a:xfrm>
          <a:prstGeom prst="rect">
            <a:avLst/>
          </a:prstGeom>
          <a:solidFill>
            <a:srgbClr val="FFFFFF">
              <a:alpha val="4000"/>
            </a:srgbClr>
          </a:solidFill>
          <a:ln/>
        </p:spPr>
      </p:sp>
      <p:sp>
        <p:nvSpPr>
          <p:cNvPr id="9" name="Text 5"/>
          <p:cNvSpPr/>
          <p:nvPr/>
        </p:nvSpPr>
        <p:spPr>
          <a:xfrm>
            <a:off x="6271617" y="3579971"/>
            <a:ext cx="3610213"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Lead Generation</a:t>
            </a:r>
            <a:endParaRPr lang="en-US" sz="1361" dirty="0"/>
          </a:p>
        </p:txBody>
      </p:sp>
      <p:sp>
        <p:nvSpPr>
          <p:cNvPr id="10" name="Text 6"/>
          <p:cNvSpPr/>
          <p:nvPr/>
        </p:nvSpPr>
        <p:spPr>
          <a:xfrm>
            <a:off x="10234970" y="3579971"/>
            <a:ext cx="3610213"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Automate lead capture forms and generate leads from various sources.</a:t>
            </a:r>
            <a:endParaRPr lang="en-US" sz="1361" dirty="0"/>
          </a:p>
        </p:txBody>
      </p:sp>
      <p:sp>
        <p:nvSpPr>
          <p:cNvPr id="11" name="Shape 7"/>
          <p:cNvSpPr/>
          <p:nvPr/>
        </p:nvSpPr>
        <p:spPr>
          <a:xfrm>
            <a:off x="6098857" y="4244340"/>
            <a:ext cx="7919085" cy="775573"/>
          </a:xfrm>
          <a:prstGeom prst="rect">
            <a:avLst/>
          </a:prstGeom>
          <a:solidFill>
            <a:srgbClr val="000000">
              <a:alpha val="4000"/>
            </a:srgbClr>
          </a:solidFill>
          <a:ln/>
        </p:spPr>
      </p:sp>
      <p:sp>
        <p:nvSpPr>
          <p:cNvPr id="12" name="Text 8"/>
          <p:cNvSpPr/>
          <p:nvPr/>
        </p:nvSpPr>
        <p:spPr>
          <a:xfrm>
            <a:off x="6271617" y="4355544"/>
            <a:ext cx="3610213"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Lead Qualification</a:t>
            </a:r>
            <a:endParaRPr lang="en-US" sz="1361" dirty="0"/>
          </a:p>
        </p:txBody>
      </p:sp>
      <p:sp>
        <p:nvSpPr>
          <p:cNvPr id="13" name="Text 9"/>
          <p:cNvSpPr/>
          <p:nvPr/>
        </p:nvSpPr>
        <p:spPr>
          <a:xfrm>
            <a:off x="10234970" y="4355544"/>
            <a:ext cx="3610213"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Score leads based on their potential and prioritize them for follow-up.</a:t>
            </a:r>
            <a:endParaRPr lang="en-US" sz="1361" dirty="0"/>
          </a:p>
        </p:txBody>
      </p:sp>
      <p:sp>
        <p:nvSpPr>
          <p:cNvPr id="14" name="Shape 10"/>
          <p:cNvSpPr/>
          <p:nvPr/>
        </p:nvSpPr>
        <p:spPr>
          <a:xfrm>
            <a:off x="6098857" y="5019913"/>
            <a:ext cx="7919085" cy="775573"/>
          </a:xfrm>
          <a:prstGeom prst="rect">
            <a:avLst/>
          </a:prstGeom>
          <a:solidFill>
            <a:srgbClr val="FFFFFF">
              <a:alpha val="4000"/>
            </a:srgbClr>
          </a:solidFill>
          <a:ln/>
        </p:spPr>
      </p:sp>
      <p:sp>
        <p:nvSpPr>
          <p:cNvPr id="15" name="Text 11"/>
          <p:cNvSpPr/>
          <p:nvPr/>
        </p:nvSpPr>
        <p:spPr>
          <a:xfrm>
            <a:off x="6271617" y="5131118"/>
            <a:ext cx="3610213"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Sales Pipeline Management</a:t>
            </a:r>
            <a:endParaRPr lang="en-US" sz="1361" dirty="0"/>
          </a:p>
        </p:txBody>
      </p:sp>
      <p:sp>
        <p:nvSpPr>
          <p:cNvPr id="16" name="Text 12"/>
          <p:cNvSpPr/>
          <p:nvPr/>
        </p:nvSpPr>
        <p:spPr>
          <a:xfrm>
            <a:off x="10234970" y="5131118"/>
            <a:ext cx="3610213"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Track the progress of sales opportunities and manage your sales pipeline effectively.</a:t>
            </a:r>
            <a:endParaRPr lang="en-US" sz="1361" dirty="0"/>
          </a:p>
        </p:txBody>
      </p:sp>
      <p:sp>
        <p:nvSpPr>
          <p:cNvPr id="17" name="Shape 13"/>
          <p:cNvSpPr/>
          <p:nvPr/>
        </p:nvSpPr>
        <p:spPr>
          <a:xfrm>
            <a:off x="6098857" y="5795486"/>
            <a:ext cx="7919085" cy="1052155"/>
          </a:xfrm>
          <a:prstGeom prst="rect">
            <a:avLst/>
          </a:prstGeom>
          <a:solidFill>
            <a:srgbClr val="000000">
              <a:alpha val="4000"/>
            </a:srgbClr>
          </a:solidFill>
          <a:ln/>
        </p:spPr>
      </p:sp>
      <p:sp>
        <p:nvSpPr>
          <p:cNvPr id="18" name="Text 14"/>
          <p:cNvSpPr/>
          <p:nvPr/>
        </p:nvSpPr>
        <p:spPr>
          <a:xfrm>
            <a:off x="6271617" y="5906691"/>
            <a:ext cx="3610213"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Marketing Automation</a:t>
            </a:r>
            <a:endParaRPr lang="en-US" sz="1361" dirty="0"/>
          </a:p>
        </p:txBody>
      </p:sp>
      <p:sp>
        <p:nvSpPr>
          <p:cNvPr id="19" name="Text 15"/>
          <p:cNvSpPr/>
          <p:nvPr/>
        </p:nvSpPr>
        <p:spPr>
          <a:xfrm>
            <a:off x="10234970" y="5906691"/>
            <a:ext cx="3610213" cy="829747"/>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Automate marketing tasks such as email campaigns, social media updates, and lead nurturing.</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611558"/>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9611558"/>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Data-Driven Decision Making</a:t>
            </a:r>
            <a:endParaRPr lang="en-US" sz="3402" dirty="0"/>
          </a:p>
        </p:txBody>
      </p:sp>
      <p:sp>
        <p:nvSpPr>
          <p:cNvPr id="6" name="Text 2"/>
          <p:cNvSpPr/>
          <p:nvPr/>
        </p:nvSpPr>
        <p:spPr>
          <a:xfrm>
            <a:off x="6091238" y="1814513"/>
            <a:ext cx="7934325"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provides businesses with valuable data insights that can be used to make informed decisions.</a:t>
            </a:r>
            <a:endParaRPr lang="en-US" sz="1361" dirty="0"/>
          </a:p>
        </p:txBody>
      </p:sp>
      <p:pic>
        <p:nvPicPr>
          <p:cNvPr id="7" name="Image 2" descr="preencoded.png"/>
          <p:cNvPicPr>
            <a:picLocks noChangeAspect="1"/>
          </p:cNvPicPr>
          <p:nvPr/>
        </p:nvPicPr>
        <p:blipFill>
          <a:blip r:embed="rId5"/>
          <a:stretch>
            <a:fillRect/>
          </a:stretch>
        </p:blipFill>
        <p:spPr>
          <a:xfrm>
            <a:off x="6091238" y="2561987"/>
            <a:ext cx="431959" cy="431959"/>
          </a:xfrm>
          <a:prstGeom prst="rect">
            <a:avLst/>
          </a:prstGeom>
        </p:spPr>
      </p:pic>
      <p:sp>
        <p:nvSpPr>
          <p:cNvPr id="8" name="Text 3"/>
          <p:cNvSpPr/>
          <p:nvPr/>
        </p:nvSpPr>
        <p:spPr>
          <a:xfrm>
            <a:off x="6091238" y="3166705"/>
            <a:ext cx="3307794"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Sales Performance</a:t>
            </a:r>
            <a:endParaRPr lang="en-US" sz="1701" dirty="0"/>
          </a:p>
        </p:txBody>
      </p:sp>
      <p:sp>
        <p:nvSpPr>
          <p:cNvPr id="9" name="Text 4"/>
          <p:cNvSpPr/>
          <p:nvPr/>
        </p:nvSpPr>
        <p:spPr>
          <a:xfrm>
            <a:off x="6091238" y="3540204"/>
            <a:ext cx="7934325" cy="276582"/>
          </a:xfrm>
          <a:prstGeom prst="rect">
            <a:avLst/>
          </a:prstGeom>
          <a:noFill/>
          <a:ln/>
        </p:spPr>
        <p:txBody>
          <a:bodyPr wrap="non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Track sales metrics like conversion rates, average deal size, and customer lifetime value.</a:t>
            </a:r>
            <a:endParaRPr lang="en-US" sz="1361" dirty="0"/>
          </a:p>
        </p:txBody>
      </p:sp>
      <p:pic>
        <p:nvPicPr>
          <p:cNvPr id="10" name="Image 3" descr="preencoded.png"/>
          <p:cNvPicPr>
            <a:picLocks noChangeAspect="1"/>
          </p:cNvPicPr>
          <p:nvPr/>
        </p:nvPicPr>
        <p:blipFill>
          <a:blip r:embed="rId6"/>
          <a:stretch>
            <a:fillRect/>
          </a:stretch>
        </p:blipFill>
        <p:spPr>
          <a:xfrm>
            <a:off x="6091238" y="4335185"/>
            <a:ext cx="431959" cy="431959"/>
          </a:xfrm>
          <a:prstGeom prst="rect">
            <a:avLst/>
          </a:prstGeom>
        </p:spPr>
      </p:pic>
      <p:sp>
        <p:nvSpPr>
          <p:cNvPr id="11" name="Text 5"/>
          <p:cNvSpPr/>
          <p:nvPr/>
        </p:nvSpPr>
        <p:spPr>
          <a:xfrm>
            <a:off x="6091238" y="4939903"/>
            <a:ext cx="3323273"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Customer Behavior</a:t>
            </a:r>
            <a:endParaRPr lang="en-US" sz="1701" dirty="0"/>
          </a:p>
        </p:txBody>
      </p:sp>
      <p:sp>
        <p:nvSpPr>
          <p:cNvPr id="12" name="Text 6"/>
          <p:cNvSpPr/>
          <p:nvPr/>
        </p:nvSpPr>
        <p:spPr>
          <a:xfrm>
            <a:off x="6091238" y="5313402"/>
            <a:ext cx="7934325" cy="276582"/>
          </a:xfrm>
          <a:prstGeom prst="rect">
            <a:avLst/>
          </a:prstGeom>
          <a:noFill/>
          <a:ln/>
        </p:spPr>
        <p:txBody>
          <a:bodyPr wrap="non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Analyze customer interactions, purchase patterns, and preferences to understand their needs.</a:t>
            </a:r>
            <a:endParaRPr lang="en-US" sz="1361" dirty="0"/>
          </a:p>
        </p:txBody>
      </p:sp>
      <p:pic>
        <p:nvPicPr>
          <p:cNvPr id="13" name="Image 4" descr="preencoded.png"/>
          <p:cNvPicPr>
            <a:picLocks noChangeAspect="1"/>
          </p:cNvPicPr>
          <p:nvPr/>
        </p:nvPicPr>
        <p:blipFill>
          <a:blip r:embed="rId7"/>
          <a:stretch>
            <a:fillRect/>
          </a:stretch>
        </p:blipFill>
        <p:spPr>
          <a:xfrm>
            <a:off x="6091238" y="6108383"/>
            <a:ext cx="431959" cy="431959"/>
          </a:xfrm>
          <a:prstGeom prst="rect">
            <a:avLst/>
          </a:prstGeom>
        </p:spPr>
      </p:pic>
      <p:sp>
        <p:nvSpPr>
          <p:cNvPr id="14" name="Text 7"/>
          <p:cNvSpPr/>
          <p:nvPr/>
        </p:nvSpPr>
        <p:spPr>
          <a:xfrm>
            <a:off x="6091238" y="6713101"/>
            <a:ext cx="4185047"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Marketing Effectiveness</a:t>
            </a:r>
            <a:endParaRPr lang="en-US" sz="1701" dirty="0"/>
          </a:p>
        </p:txBody>
      </p:sp>
      <p:sp>
        <p:nvSpPr>
          <p:cNvPr id="15" name="Text 8"/>
          <p:cNvSpPr/>
          <p:nvPr/>
        </p:nvSpPr>
        <p:spPr>
          <a:xfrm>
            <a:off x="6091238" y="7086600"/>
            <a:ext cx="7934325" cy="276582"/>
          </a:xfrm>
          <a:prstGeom prst="rect">
            <a:avLst/>
          </a:prstGeom>
          <a:noFill/>
          <a:ln/>
        </p:spPr>
        <p:txBody>
          <a:bodyPr wrap="non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Measure the success of marketing campaigns and optimize your marketing strategies.</a:t>
            </a:r>
            <a:endParaRPr lang="en-US" sz="1361" dirty="0"/>
          </a:p>
        </p:txBody>
      </p:sp>
      <p:pic>
        <p:nvPicPr>
          <p:cNvPr id="16" name="Image 5" descr="preencoded.png"/>
          <p:cNvPicPr>
            <a:picLocks noChangeAspect="1"/>
          </p:cNvPicPr>
          <p:nvPr/>
        </p:nvPicPr>
        <p:blipFill>
          <a:blip r:embed="rId8"/>
          <a:stretch>
            <a:fillRect/>
          </a:stretch>
        </p:blipFill>
        <p:spPr>
          <a:xfrm>
            <a:off x="6091238" y="7881580"/>
            <a:ext cx="431959" cy="431959"/>
          </a:xfrm>
          <a:prstGeom prst="rect">
            <a:avLst/>
          </a:prstGeom>
        </p:spPr>
      </p:pic>
      <p:sp>
        <p:nvSpPr>
          <p:cNvPr id="17" name="Text 9"/>
          <p:cNvSpPr/>
          <p:nvPr/>
        </p:nvSpPr>
        <p:spPr>
          <a:xfrm>
            <a:off x="6091238" y="8486299"/>
            <a:ext cx="3890010"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Customer Satisfaction</a:t>
            </a:r>
            <a:endParaRPr lang="en-US" sz="1701" dirty="0"/>
          </a:p>
        </p:txBody>
      </p:sp>
      <p:sp>
        <p:nvSpPr>
          <p:cNvPr id="18" name="Text 10"/>
          <p:cNvSpPr/>
          <p:nvPr/>
        </p:nvSpPr>
        <p:spPr>
          <a:xfrm>
            <a:off x="6091238" y="8859798"/>
            <a:ext cx="7934325" cy="276582"/>
          </a:xfrm>
          <a:prstGeom prst="rect">
            <a:avLst/>
          </a:prstGeom>
          <a:noFill/>
          <a:ln/>
        </p:spPr>
        <p:txBody>
          <a:bodyPr wrap="non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Track customer satisfaction scores, feedback, and complaints to identify areas for improvement.</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013222"/>
            <a:ext cx="7415927" cy="3857625"/>
          </a:xfrm>
          <a:prstGeom prst="rect">
            <a:avLst/>
          </a:prstGeom>
          <a:noFill/>
          <a:ln/>
        </p:spPr>
        <p:txBody>
          <a:bodyPr wrap="square" rtlCol="0" anchor="t"/>
          <a:lstStyle/>
          <a:p>
            <a:pPr marL="0" indent="0">
              <a:lnSpc>
                <a:spcPts val="6075"/>
              </a:lnSpc>
              <a:buNone/>
            </a:pPr>
            <a:r>
              <a:rPr lang="en-US" sz="4860" b="1" dirty="0">
                <a:solidFill>
                  <a:srgbClr val="F0F4F1"/>
                </a:solidFill>
                <a:latin typeface="Syne" pitchFamily="34" charset="0"/>
                <a:ea typeface="Syne" pitchFamily="34" charset="-122"/>
                <a:cs typeface="Syne" pitchFamily="34" charset="-120"/>
              </a:rPr>
              <a:t>Conclusion: The Transformative Impact of CRM Software</a:t>
            </a:r>
            <a:endParaRPr lang="en-US" sz="4860" dirty="0"/>
          </a:p>
        </p:txBody>
      </p:sp>
      <p:sp>
        <p:nvSpPr>
          <p:cNvPr id="6" name="Text 2"/>
          <p:cNvSpPr/>
          <p:nvPr/>
        </p:nvSpPr>
        <p:spPr>
          <a:xfrm>
            <a:off x="6350437" y="5241131"/>
            <a:ext cx="7415927" cy="1975247"/>
          </a:xfrm>
          <a:prstGeom prst="rect">
            <a:avLst/>
          </a:prstGeom>
          <a:noFill/>
          <a:ln/>
        </p:spPr>
        <p:txBody>
          <a:bodyPr wrap="square" rtlCol="0" anchor="t"/>
          <a:lstStyle/>
          <a:p>
            <a:pPr marL="0" indent="0">
              <a:lnSpc>
                <a:spcPts val="3110"/>
              </a:lnSpc>
              <a:buNone/>
            </a:pPr>
            <a:r>
              <a:rPr lang="en-US" sz="1944" dirty="0">
                <a:solidFill>
                  <a:srgbClr val="D7E5D8"/>
                </a:solidFill>
                <a:latin typeface="Syne" pitchFamily="34" charset="0"/>
                <a:ea typeface="Syne" pitchFamily="34" charset="-122"/>
                <a:cs typeface="Syne" pitchFamily="34" charset="-120"/>
              </a:rPr>
              <a:t>CRM software has revolutionized the way businesses interact with and manage their customers. By centralizing customer data, automating processes, and providing valuable insights, CRM software empowers businesses to build stronger relationships, improve customer satisfaction, and drive growth.</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716</Words>
  <Application>Microsoft Office PowerPoint</Application>
  <PresentationFormat>Custom</PresentationFormat>
  <Paragraphs>73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Syne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Andaye </cp:lastModifiedBy>
  <cp:revision>3</cp:revision>
  <dcterms:created xsi:type="dcterms:W3CDTF">2024-07-08T17:09:05Z</dcterms:created>
  <dcterms:modified xsi:type="dcterms:W3CDTF">2024-09-13T06:22:12Z</dcterms:modified>
</cp:coreProperties>
</file>